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7" r:id="rId2"/>
    <p:sldId id="518" r:id="rId3"/>
    <p:sldId id="516" r:id="rId4"/>
    <p:sldId id="519" r:id="rId5"/>
    <p:sldId id="402" r:id="rId6"/>
    <p:sldId id="451" r:id="rId7"/>
    <p:sldId id="437" r:id="rId8"/>
    <p:sldId id="431" r:id="rId9"/>
    <p:sldId id="453" r:id="rId10"/>
    <p:sldId id="457" r:id="rId11"/>
    <p:sldId id="501" r:id="rId12"/>
    <p:sldId id="502" r:id="rId13"/>
    <p:sldId id="503" r:id="rId14"/>
    <p:sldId id="504" r:id="rId15"/>
    <p:sldId id="505" r:id="rId16"/>
    <p:sldId id="506" r:id="rId17"/>
    <p:sldId id="507" r:id="rId18"/>
    <p:sldId id="508" r:id="rId19"/>
    <p:sldId id="509" r:id="rId20"/>
    <p:sldId id="510" r:id="rId21"/>
    <p:sldId id="511" r:id="rId22"/>
    <p:sldId id="486" r:id="rId23"/>
    <p:sldId id="484" r:id="rId24"/>
    <p:sldId id="430" r:id="rId25"/>
    <p:sldId id="405" r:id="rId26"/>
    <p:sldId id="435" r:id="rId27"/>
    <p:sldId id="455" r:id="rId28"/>
    <p:sldId id="513" r:id="rId29"/>
    <p:sldId id="467" r:id="rId30"/>
    <p:sldId id="487" r:id="rId31"/>
    <p:sldId id="488" r:id="rId32"/>
    <p:sldId id="490" r:id="rId33"/>
    <p:sldId id="514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3CC8C80-FE95-4F8D-9FDB-28F22A8DAD70}">
          <p14:sldIdLst>
            <p14:sldId id="267"/>
            <p14:sldId id="518"/>
            <p14:sldId id="516"/>
            <p14:sldId id="519"/>
            <p14:sldId id="402"/>
            <p14:sldId id="451"/>
            <p14:sldId id="437"/>
            <p14:sldId id="431"/>
            <p14:sldId id="453"/>
            <p14:sldId id="457"/>
            <p14:sldId id="501"/>
            <p14:sldId id="502"/>
            <p14:sldId id="503"/>
          </p14:sldIdLst>
        </p14:section>
        <p14:section name="Раздел без заголовка" id="{D4D1B726-4611-4B9A-B04C-00A9505FE7E1}">
          <p14:sldIdLst>
            <p14:sldId id="504"/>
            <p14:sldId id="505"/>
            <p14:sldId id="506"/>
            <p14:sldId id="507"/>
            <p14:sldId id="508"/>
            <p14:sldId id="509"/>
            <p14:sldId id="510"/>
            <p14:sldId id="511"/>
            <p14:sldId id="486"/>
            <p14:sldId id="484"/>
            <p14:sldId id="430"/>
            <p14:sldId id="405"/>
            <p14:sldId id="435"/>
            <p14:sldId id="455"/>
            <p14:sldId id="513"/>
            <p14:sldId id="467"/>
            <p14:sldId id="487"/>
            <p14:sldId id="488"/>
            <p14:sldId id="490"/>
            <p14:sldId id="5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75ADFF"/>
    <a:srgbClr val="85C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5" autoAdjust="0"/>
    <p:restoredTop sz="96625" autoAdjust="0"/>
  </p:normalViewPr>
  <p:slideViewPr>
    <p:cSldViewPr>
      <p:cViewPr>
        <p:scale>
          <a:sx n="75" d="100"/>
          <a:sy n="75" d="100"/>
        </p:scale>
        <p:origin x="-936" y="-7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9BF95-A63B-4501-A05B-56B80FB5A992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3CDAE-68DC-4E6C-A53D-18B4126415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52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5ADFF"/>
            </a:gs>
            <a:gs pos="40000">
              <a:srgbClr val="85C2FF"/>
            </a:gs>
            <a:gs pos="88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E3C9BDD-31DF-48FE-B627-E851A66A87CD}" type="datetimeFigureOut">
              <a:rPr lang="ru-RU" smtClean="0"/>
              <a:pPr/>
              <a:t>02.03.2015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D66F7E5-1944-405A-8E0E-7C4552598DD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55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523493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052736"/>
            <a:ext cx="8784976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400" b="1" dirty="0">
                <a:latin typeface="Verdana"/>
              </a:rPr>
              <a:t>проект 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endParaRPr lang="ru-RU" sz="5400" b="1" cap="all" dirty="0">
              <a:solidFill>
                <a:srgbClr val="FF0000"/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5400" b="1" cap="all" dirty="0">
                <a:solidFill>
                  <a:srgbClr val="FF0000"/>
                </a:solidFill>
                <a:latin typeface="Verdana"/>
              </a:rPr>
              <a:t>Школьная карта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3200" b="1" dirty="0">
                <a:solidFill>
                  <a:srgbClr val="323232">
                    <a:lumMod val="75000"/>
                  </a:srgbClr>
                </a:solidFill>
                <a:latin typeface="Verdana"/>
              </a:rPr>
              <a:t>	г. Нижнекамск</a:t>
            </a: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Направления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использования</a:t>
            </a:r>
            <a:b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84" y="1844824"/>
            <a:ext cx="8276575" cy="3853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4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Система контроля </a:t>
            </a:r>
            <a: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учета</a:t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доступа (СКУД)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3191"/>
            <a:ext cx="4262210" cy="2663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6"/>
            <a:ext cx="4503935" cy="2814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62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12776"/>
            <a:ext cx="8784976" cy="446449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715200" cy="144016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70" y="1123188"/>
            <a:ext cx="4017892" cy="2673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437" y="1123188"/>
            <a:ext cx="3955258" cy="2638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00" y="3872866"/>
            <a:ext cx="4962525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  <a:ea typeface="+mj-ea"/>
                <a:cs typeface="+mj-cs"/>
              </a:rPr>
              <a:t>Система контроля </a:t>
            </a:r>
            <a:r>
              <a:rPr lang="ru-RU" sz="40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  <a:ea typeface="+mj-ea"/>
                <a:cs typeface="+mj-cs"/>
              </a:rPr>
              <a:t>доступа </a:t>
            </a:r>
            <a:endParaRPr lang="ru-RU" sz="4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9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426011" y="446444"/>
            <a:ext cx="8229600" cy="966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548680"/>
            <a:ext cx="8712968" cy="914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4000" b="1" dirty="0" smtClean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Система </a:t>
            </a:r>
            <a:r>
              <a:rPr lang="ru-RU" sz="4000" b="1" dirty="0"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контроля доступа </a:t>
            </a: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76872"/>
            <a:ext cx="3785950" cy="2770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76872"/>
            <a:ext cx="3836125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7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866536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Электронное образование РТ</a:t>
            </a:r>
            <a: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71318"/>
            <a:ext cx="6929257" cy="5206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35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415772"/>
            <a:ext cx="91440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0648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Государственные услуги РТ</a:t>
            </a:r>
            <a:endParaRPr kumimoji="0" lang="ru-RU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938" y="1415772"/>
            <a:ext cx="6184156" cy="3813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43448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Дополнительные услуги </a:t>
            </a:r>
            <a:b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</a:br>
            <a:r>
              <a:rPr lang="ru-RU" sz="40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для родителей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72067" y="2420889"/>
            <a:ext cx="7408333" cy="3240360"/>
          </a:xfrm>
        </p:spPr>
        <p:txBody>
          <a:bodyPr/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Подписка на </a:t>
            </a:r>
            <a:r>
              <a:rPr lang="en-US" sz="4000" b="1" dirty="0">
                <a:solidFill>
                  <a:schemeClr val="tx1"/>
                </a:solidFill>
                <a:latin typeface="Verdana"/>
              </a:rPr>
              <a:t>SMS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рассылку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rgbClr val="FF0000"/>
                </a:solidFill>
                <a:latin typeface="Verdana"/>
              </a:rPr>
              <a:t>7</a:t>
            </a:r>
            <a:r>
              <a:rPr lang="ru-RU" sz="3200" b="1" smtClean="0">
                <a:solidFill>
                  <a:srgbClr val="FF0000"/>
                </a:solidFill>
                <a:latin typeface="Verdana"/>
              </a:rPr>
              <a:t>0 </a:t>
            </a:r>
            <a:r>
              <a:rPr lang="ru-RU" sz="3200" b="1" dirty="0">
                <a:solidFill>
                  <a:srgbClr val="FF0000"/>
                </a:solidFill>
                <a:latin typeface="Verdana"/>
              </a:rPr>
              <a:t>рублей в месяц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3200" b="1" dirty="0">
              <a:solidFill>
                <a:srgbClr val="FF0000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(по желанию)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5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64638"/>
            <a:ext cx="8748464" cy="92471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932723"/>
            <a:ext cx="7029885" cy="5664629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6604" y="1089356"/>
            <a:ext cx="4193136" cy="361496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0476" y="4197086"/>
            <a:ext cx="8367501" cy="185944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620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730" y="610328"/>
            <a:ext cx="5886654" cy="70643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38829"/>
            <a:ext cx="6142992" cy="924719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5511071" cy="5856651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9461" y="963547"/>
            <a:ext cx="3200400" cy="473710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872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8432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6" y="2780928"/>
            <a:ext cx="4365114" cy="339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524" y="188640"/>
            <a:ext cx="4669725" cy="350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200259"/>
            <a:ext cx="273630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Verdana"/>
              <a:ea typeface="+mj-ea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Питание</a:t>
            </a:r>
            <a:endParaRPr kumimoji="0" lang="ru-RU" sz="1800" i="0" u="none" strike="noStrike" kern="0" cap="none" spc="0" normalizeH="0" baseline="0" noProof="0" dirty="0" smtClean="0">
              <a:ln>
                <a:noFill/>
              </a:ln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9584" y="4170660"/>
            <a:ext cx="37444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Буфетная продукция</a:t>
            </a:r>
            <a:endParaRPr lang="ru-RU" sz="4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3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544" y="332657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23232">
                    <a:lumMod val="75000"/>
                  </a:srgbClr>
                </a:solidFill>
                <a:latin typeface="Verdana"/>
              </a:rPr>
              <a:t>НОРМАТИВНЫЕ ДОКУМЕНТЫ:</a:t>
            </a:r>
            <a:br>
              <a:rPr lang="ru-RU" sz="3200" b="1" dirty="0" smtClean="0">
                <a:solidFill>
                  <a:srgbClr val="323232">
                    <a:lumMod val="75000"/>
                  </a:srgbClr>
                </a:solidFill>
                <a:latin typeface="Verdana"/>
              </a:rPr>
            </a:b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052736"/>
            <a:ext cx="3728481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2204864"/>
            <a:ext cx="4824536" cy="39212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latin typeface="Verdana"/>
              </a:rPr>
              <a:t>Распоряжение</a:t>
            </a:r>
          </a:p>
          <a:p>
            <a:pPr algn="ctr">
              <a:buNone/>
            </a:pPr>
            <a:r>
              <a:rPr lang="ru-RU" sz="3200" b="1" dirty="0" smtClean="0">
                <a:latin typeface="Verdana"/>
              </a:rPr>
              <a:t>Кабинета</a:t>
            </a:r>
          </a:p>
          <a:p>
            <a:pPr algn="ctr">
              <a:buNone/>
            </a:pPr>
            <a:r>
              <a:rPr lang="ru-RU" sz="3200" b="1" dirty="0" smtClean="0">
                <a:latin typeface="Verdana"/>
              </a:rPr>
              <a:t>Министров РТ </a:t>
            </a:r>
          </a:p>
          <a:p>
            <a:pPr algn="ctr">
              <a:buNone/>
            </a:pPr>
            <a:r>
              <a:rPr lang="ru-RU" sz="3200" b="1" dirty="0" smtClean="0">
                <a:latin typeface="Verdana"/>
              </a:rPr>
              <a:t>№ 2408-р</a:t>
            </a:r>
          </a:p>
          <a:p>
            <a:pPr algn="ctr">
              <a:buNone/>
            </a:pPr>
            <a:r>
              <a:rPr lang="ru-RU" sz="3200" b="1" dirty="0" smtClean="0">
                <a:latin typeface="Verdana"/>
              </a:rPr>
              <a:t>от 26.11.2014 года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917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1772816"/>
            <a:ext cx="7596832" cy="5001419"/>
          </a:xfrm>
        </p:spPr>
        <p:txBody>
          <a:bodyPr/>
          <a:lstStyle/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25 рублей без договора</a:t>
            </a: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4000" b="1" dirty="0">
              <a:solidFill>
                <a:schemeClr val="tx1"/>
              </a:solidFill>
              <a:latin typeface="Verdana"/>
            </a:endParaRP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Договор с банком 2%</a:t>
            </a: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4000" b="1" dirty="0">
              <a:solidFill>
                <a:schemeClr val="tx1"/>
              </a:solidFill>
              <a:latin typeface="Verdana"/>
            </a:endParaRP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0,85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% от платежа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0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5795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Для пользователей (</a:t>
            </a:r>
            <a:r>
              <a:rPr lang="ru-RU" sz="32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родителей)</a:t>
            </a:r>
            <a:endParaRPr lang="ru-RU" sz="3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310415" cy="393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19" y="1700808"/>
            <a:ext cx="4498975" cy="317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3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43516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Дополнительные платежи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38232"/>
            <a:ext cx="3679478" cy="235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44" y="1556792"/>
            <a:ext cx="405086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75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00041"/>
            <a:ext cx="8784976" cy="568587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7715200" cy="115212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32656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Транспорт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32397"/>
            <a:ext cx="4142252" cy="308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049" y="1565123"/>
            <a:ext cx="4064435" cy="304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628800"/>
            <a:ext cx="8905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2896"/>
            <a:ext cx="890587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6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905506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000" b="1" dirty="0">
                <a:latin typeface="Verdana"/>
              </a:rPr>
              <a:t>27 учреждений дополнительного образования Нижнекамского муниципального района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7609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Учреждения </a:t>
            </a:r>
            <a:b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</a:br>
            <a:r>
              <a:rPr lang="ru-RU" sz="3600" b="1" dirty="0">
                <a:solidFill>
                  <a:prstClr val="black"/>
                </a:solidFill>
                <a:latin typeface="Verdana"/>
                <a:ea typeface="+mn-ea"/>
                <a:cs typeface="+mn-cs"/>
              </a:rPr>
              <a:t>дополнительного образования</a:t>
            </a:r>
            <a:r>
              <a:rPr lang="ru-RU" sz="1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ea typeface="+mn-ea"/>
                <a:cs typeface="+mn-cs"/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700808"/>
            <a:ext cx="8208912" cy="4325233"/>
          </a:xfrm>
        </p:spPr>
        <p:txBody>
          <a:bodyPr>
            <a:normAutofit/>
          </a:bodyPr>
          <a:lstStyle/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4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системе ГИСТ </a:t>
            </a: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Wi-fi </a:t>
            </a:r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точки доступа</a:t>
            </a:r>
          </a:p>
          <a:p>
            <a:pPr marL="265176" lvl="0" indent="-265176" algn="ctr">
              <a:lnSpc>
                <a:spcPct val="12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Планшет каждому педагогу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endParaRPr lang="ru-RU" sz="4000" dirty="0">
              <a:solidFill>
                <a:prstClr val="black"/>
              </a:solidFill>
              <a:latin typeface="Verdana"/>
            </a:endParaRPr>
          </a:p>
          <a:p>
            <a:endParaRPr lang="ru-RU" sz="3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2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Система </a:t>
            </a:r>
            <a: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учета</a:t>
            </a:r>
            <a:b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4000" b="1" dirty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посещаемости </a:t>
            </a:r>
            <a:r>
              <a:rPr lang="ru-RU" sz="4000" b="1" dirty="0" smtClean="0">
                <a:solidFill>
                  <a:prstClr val="black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УДО (33 школы)</a:t>
            </a:r>
            <a:endParaRPr lang="ru-RU" sz="2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20888"/>
            <a:ext cx="4084674" cy="2639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772816"/>
            <a:ext cx="2922773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26" y="3979614"/>
            <a:ext cx="2792838" cy="175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00400"/>
            <a:ext cx="137795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Карта без </a:t>
            </a:r>
            <a:r>
              <a:rPr lang="ru-RU" sz="3600" b="1" dirty="0">
                <a:solidFill>
                  <a:schemeClr val="tx1"/>
                </a:solidFill>
                <a:latin typeface="Verdana"/>
              </a:rPr>
              <a:t>банковского </a:t>
            </a: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приложения </a:t>
            </a:r>
            <a:endParaRPr lang="ru-RU" sz="2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640960" cy="4497363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5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Verdana"/>
              </a:rPr>
              <a:t>4 </a:t>
            </a:r>
            <a:r>
              <a:rPr lang="ru-RU" sz="3600" b="1" dirty="0">
                <a:solidFill>
                  <a:schemeClr val="tx1"/>
                </a:solidFill>
                <a:latin typeface="Verdana"/>
              </a:rPr>
              <a:t>821 человек </a:t>
            </a: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– </a:t>
            </a:r>
          </a:p>
          <a:p>
            <a:pPr marL="0" lvl="0" indent="0">
              <a:lnSpc>
                <a:spcPct val="15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из сельских, 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Verdana"/>
              </a:rPr>
              <a:t>коррекционных </a:t>
            </a:r>
            <a:r>
              <a:rPr lang="ru-RU" sz="2700" b="1" dirty="0">
                <a:solidFill>
                  <a:schemeClr val="tx1"/>
                </a:solidFill>
                <a:latin typeface="Verdana"/>
              </a:rPr>
              <a:t>школ,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>
                <a:solidFill>
                  <a:schemeClr val="tx1"/>
                </a:solidFill>
                <a:latin typeface="Verdana"/>
              </a:rPr>
              <a:t>детских садов, </a:t>
            </a:r>
          </a:p>
          <a:p>
            <a:pPr marL="0" lvl="0" indent="0">
              <a:lnSpc>
                <a:spcPct val="170000"/>
              </a:lnSpc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2700" b="1" dirty="0" err="1">
                <a:solidFill>
                  <a:schemeClr val="tx1"/>
                </a:solidFill>
                <a:latin typeface="Verdana"/>
              </a:rPr>
              <a:t>ССУЗов</a:t>
            </a:r>
            <a:r>
              <a:rPr lang="ru-RU" sz="2700" b="1" dirty="0">
                <a:solidFill>
                  <a:schemeClr val="tx1"/>
                </a:solidFill>
                <a:latin typeface="Verdana"/>
              </a:rPr>
              <a:t>, ВУЗов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680" y="2780928"/>
            <a:ext cx="3565690" cy="260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2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  <a:b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>
                <a:ln w="1143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b="1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924944"/>
            <a:ext cx="1566370" cy="1008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039420">
            <a:off x="2530288" y="2991085"/>
            <a:ext cx="1018010" cy="747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2793" y="1564585"/>
            <a:ext cx="5121207" cy="360040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69444" y="1932134"/>
            <a:ext cx="4608512" cy="29937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783" y="5164985"/>
            <a:ext cx="1656184" cy="89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84" y="4077072"/>
            <a:ext cx="1673211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668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71438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Библиотека 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(перспектива)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3324004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496" y="2477828"/>
            <a:ext cx="3952440" cy="296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720080" cy="482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940">
            <a:off x="4995175" y="5870701"/>
            <a:ext cx="275725" cy="1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6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523493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2"/>
                </a:solidFill>
                <a:latin typeface="Verdana"/>
              </a:rPr>
              <a:t/>
            </a:r>
            <a:br>
              <a:rPr lang="ru-RU" sz="3100" b="1" dirty="0" smtClean="0">
                <a:solidFill>
                  <a:schemeClr val="tx2"/>
                </a:solidFill>
                <a:latin typeface="Verdana"/>
              </a:rPr>
            </a:br>
            <a:r>
              <a:rPr lang="ru-RU" sz="3100" b="1" dirty="0">
                <a:solidFill>
                  <a:schemeClr val="tx2"/>
                </a:solidFill>
                <a:latin typeface="Verdana"/>
              </a:rPr>
              <a:t/>
            </a:r>
            <a:br>
              <a:rPr lang="ru-RU" sz="3100" b="1" dirty="0">
                <a:solidFill>
                  <a:schemeClr val="tx2"/>
                </a:solidFill>
                <a:latin typeface="Verdana"/>
              </a:rPr>
            </a:br>
            <a:r>
              <a:rPr lang="ru-RU" sz="2700" b="1" dirty="0" smtClean="0">
                <a:solidFill>
                  <a:schemeClr val="tx2"/>
                </a:solidFill>
                <a:latin typeface="Verdana"/>
              </a:rPr>
              <a:t>Протокол </a:t>
            </a:r>
            <a:r>
              <a:rPr lang="ru-RU" sz="2700" b="1" dirty="0">
                <a:solidFill>
                  <a:schemeClr val="tx2"/>
                </a:solidFill>
                <a:latin typeface="Verdana"/>
              </a:rPr>
              <a:t>совещания </a:t>
            </a:r>
            <a:r>
              <a:rPr lang="ru-RU" sz="2700" b="1" dirty="0" smtClean="0">
                <a:solidFill>
                  <a:schemeClr val="tx2"/>
                </a:solidFill>
                <a:latin typeface="Verdana"/>
              </a:rPr>
              <a:t/>
            </a:r>
            <a:br>
              <a:rPr lang="ru-RU" sz="2700" b="1" dirty="0" smtClean="0">
                <a:solidFill>
                  <a:schemeClr val="tx2"/>
                </a:solidFill>
                <a:latin typeface="Verdana"/>
              </a:rPr>
            </a:br>
            <a:r>
              <a:rPr lang="ru-RU" sz="2700" b="1" dirty="0" smtClean="0">
                <a:solidFill>
                  <a:schemeClr val="tx2"/>
                </a:solidFill>
                <a:latin typeface="Verdana"/>
              </a:rPr>
              <a:t>Кабинета </a:t>
            </a:r>
            <a:r>
              <a:rPr lang="ru-RU" sz="2700" b="1" dirty="0">
                <a:solidFill>
                  <a:schemeClr val="tx2"/>
                </a:solidFill>
                <a:latin typeface="Verdana"/>
              </a:rPr>
              <a:t>Министров РТ от 22.11.2014 года</a:t>
            </a:r>
            <a:r>
              <a:rPr lang="ru-RU" sz="2700" b="1" dirty="0">
                <a:solidFill>
                  <a:schemeClr val="tx2"/>
                </a:solidFill>
              </a:rPr>
              <a:t/>
            </a:r>
            <a:br>
              <a:rPr lang="ru-RU" sz="2700" b="1" dirty="0">
                <a:solidFill>
                  <a:schemeClr val="tx2"/>
                </a:solidFill>
              </a:rPr>
            </a:br>
            <a:r>
              <a:rPr lang="ru-RU" sz="3100" b="1" dirty="0" smtClean="0">
                <a:solidFill>
                  <a:srgbClr val="323232">
                    <a:lumMod val="75000"/>
                  </a:srgbClr>
                </a:solidFill>
                <a:latin typeface="Verdana"/>
              </a:rPr>
              <a:t/>
            </a:r>
            <a:br>
              <a:rPr lang="ru-RU" sz="3100" b="1" dirty="0" smtClean="0">
                <a:solidFill>
                  <a:srgbClr val="323232">
                    <a:lumMod val="75000"/>
                  </a:srgbClr>
                </a:solidFill>
                <a:latin typeface="Verdana"/>
              </a:rPr>
            </a:br>
            <a:endParaRPr lang="ru-RU" sz="3100" b="1" dirty="0">
              <a:solidFill>
                <a:schemeClr val="tx2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412776"/>
            <a:ext cx="369338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917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Проделанная работа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4"/>
          </p:nvPr>
        </p:nvSpPr>
        <p:spPr>
          <a:xfrm>
            <a:off x="644108" y="1793096"/>
            <a:ext cx="7855784" cy="46132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21 ноября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выезд рабочей группы в г. Зеленодольск</a:t>
            </a:r>
          </a:p>
          <a:p>
            <a:pPr marL="0" indent="0" algn="ctr">
              <a:lnSpc>
                <a:spcPct val="150000"/>
              </a:lnSpc>
              <a:buNone/>
            </a:pPr>
            <a:endParaRPr lang="ru-RU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21 ноября по 5 декабря </a:t>
            </a:r>
            <a:endParaRPr lang="ru-RU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работа с  персональными данными детей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5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/>
          </a:bodyPr>
          <a:lstStyle/>
          <a:p>
            <a:r>
              <a:rPr lang="ru-RU" sz="4000" b="1" kern="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Проделанная работа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733788"/>
            <a:ext cx="8208912" cy="46132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декабря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073E87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обучение всех директоров школ , УДО, педагогов дополнительного образования и классных руководителей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2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4000" b="1" kern="0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Сроки реализации проекта 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504310"/>
              </p:ext>
            </p:extLst>
          </p:nvPr>
        </p:nvGraphicFramePr>
        <p:xfrm>
          <a:off x="251521" y="1196752"/>
          <a:ext cx="8706145" cy="4710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88359"/>
                <a:gridCol w="2317786"/>
              </a:tblGrid>
              <a:tr h="6957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Работа с данными и фотографирование учащихся школ и УДО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05.12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912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Заключение соглашений между участниками проекта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15.01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10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Проведение конкурсных процедур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28.12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5103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Заключение контрактов</a:t>
                      </a:r>
                    </a:p>
                    <a:p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30.12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18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Монтажные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работы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 1.02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189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Verdana"/>
                          <a:cs typeface="Verdana"/>
                        </a:rPr>
                        <a:t>Поставка оборудования</a:t>
                      </a:r>
                      <a:endParaRPr lang="ru-RU" b="1" dirty="0">
                        <a:latin typeface="Verdana"/>
                        <a:cs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1.03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18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Поставка карт в пилотные школы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до 1.03</a:t>
                      </a:r>
                      <a:endParaRPr lang="ru-RU" b="1" dirty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37050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Запуск проекта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с 1.04.2015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3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1523493"/>
            <a:ext cx="914400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46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052736"/>
            <a:ext cx="8784976" cy="397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r>
              <a:rPr lang="ru-RU" sz="4400" b="1" dirty="0">
                <a:latin typeface="Verdana"/>
              </a:rPr>
              <a:t>проект 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</a:pPr>
            <a:endParaRPr lang="ru-RU" sz="5400" b="1" cap="all" dirty="0">
              <a:solidFill>
                <a:srgbClr val="FF0000"/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5400" b="1" cap="all" dirty="0">
                <a:solidFill>
                  <a:srgbClr val="FF0000"/>
                </a:solidFill>
                <a:latin typeface="Verdana"/>
              </a:rPr>
              <a:t>Школьная карта</a:t>
            </a: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  <a:p>
            <a:pPr lvl="0" algn="ctr">
              <a:spcBef>
                <a:spcPts val="250"/>
              </a:spcBef>
              <a:buClr>
                <a:srgbClr val="F07F09"/>
              </a:buClr>
              <a:buSzPct val="80000"/>
              <a:tabLst>
                <a:tab pos="90488" algn="l"/>
              </a:tabLst>
            </a:pPr>
            <a:r>
              <a:rPr lang="ru-RU" sz="3200" b="1" dirty="0">
                <a:solidFill>
                  <a:srgbClr val="323232">
                    <a:lumMod val="75000"/>
                  </a:srgbClr>
                </a:solidFill>
                <a:latin typeface="Verdana"/>
              </a:rPr>
              <a:t>	г. Нижнекамск</a:t>
            </a:r>
            <a:endParaRPr lang="ru-RU" sz="2800" b="1" dirty="0">
              <a:solidFill>
                <a:srgbClr val="323232">
                  <a:lumMod val="75000"/>
                </a:srgbClr>
              </a:solidFill>
              <a:latin typeface="Verdan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9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1026" name="Picture 2" descr="C:\Users\УО1\Downloads\2 страница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765"/>
            <a:ext cx="4392488" cy="604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3294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857256"/>
          </a:xfrm>
        </p:spPr>
        <p:txBody>
          <a:bodyPr>
            <a:noAutofit/>
          </a:bodyPr>
          <a:lstStyle/>
          <a:p>
            <a:pPr lvl="0">
              <a:spcBef>
                <a:spcPts val="250"/>
              </a:spcBef>
            </a:pPr>
            <a: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</a:br>
            <a:r>
              <a:rPr lang="ru-RU" b="1" dirty="0" smtClean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>Участники </a:t>
            </a:r>
            <a:r>
              <a:rPr lang="ru-RU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>проекта</a:t>
            </a:r>
            <a:r>
              <a:rPr lang="ru-RU" sz="3600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  <a:t/>
            </a:r>
            <a:br>
              <a:rPr lang="ru-RU" sz="3600" b="1" dirty="0">
                <a:solidFill>
                  <a:schemeClr val="tx1"/>
                </a:solidFill>
                <a:latin typeface="Verdana"/>
                <a:ea typeface="+mn-ea"/>
                <a:cs typeface="+mn-cs"/>
              </a:rPr>
            </a:b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484784"/>
            <a:ext cx="8352927" cy="3528391"/>
          </a:xfrm>
        </p:spPr>
        <p:txBody>
          <a:bodyPr/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2800" dirty="0">
              <a:solidFill>
                <a:srgbClr val="002060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33 школы города </a:t>
            </a: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Нижнекамска</a:t>
            </a: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	</a:t>
            </a:r>
            <a:endParaRPr lang="ru-RU" sz="32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23 776 учащихся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32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3200" b="1" dirty="0">
                <a:solidFill>
                  <a:schemeClr val="tx1"/>
                </a:solidFill>
                <a:latin typeface="Verdana"/>
              </a:rPr>
              <a:t>с</a:t>
            </a:r>
            <a:r>
              <a:rPr lang="ru-RU" sz="3200" b="1" dirty="0" smtClean="0">
                <a:solidFill>
                  <a:schemeClr val="tx1"/>
                </a:solidFill>
                <a:latin typeface="Verdana"/>
              </a:rPr>
              <a:t> 1 по 11 классы </a:t>
            </a:r>
            <a:endParaRPr lang="ru-RU" sz="3200" b="1" dirty="0">
              <a:solidFill>
                <a:schemeClr val="tx1"/>
              </a:solidFill>
              <a:latin typeface="Verdana"/>
            </a:endParaRPr>
          </a:p>
          <a:p>
            <a:pPr marL="0" lvl="0" indent="0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endParaRPr lang="ru-RU" sz="2800" b="1" dirty="0">
              <a:solidFill>
                <a:srgbClr val="002060"/>
              </a:solidFill>
              <a:latin typeface="Verdana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260648"/>
            <a:ext cx="8856984" cy="5400599"/>
          </a:xfrm>
        </p:spPr>
        <p:txBody>
          <a:bodyPr>
            <a:noAutofit/>
          </a:bodyPr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1-4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классы </a:t>
            </a:r>
            <a:endParaRPr lang="ru-RU" sz="4000" b="1" dirty="0" smtClean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en-US" sz="4000" b="1" dirty="0" smtClean="0">
                <a:solidFill>
                  <a:schemeClr val="tx1"/>
                </a:solidFill>
                <a:latin typeface="Verdana"/>
              </a:rPr>
              <a:t>10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Verdana"/>
              </a:rPr>
              <a:t>005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человек - браслет</a:t>
            </a:r>
            <a:endParaRPr lang="ru-RU" sz="4000" b="1" dirty="0">
              <a:solidFill>
                <a:schemeClr val="tx1"/>
              </a:solidFill>
              <a:latin typeface="Verdana"/>
            </a:endParaRP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                            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                               </a:t>
            </a:r>
            <a:endParaRPr lang="ru-RU" sz="3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71" y="2060848"/>
            <a:ext cx="401161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815" y="2642220"/>
            <a:ext cx="4085386" cy="287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0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5184576"/>
          </a:xfrm>
        </p:spPr>
        <p:txBody>
          <a:bodyPr>
            <a:normAutofit/>
          </a:bodyPr>
          <a:lstStyle/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>
                <a:solidFill>
                  <a:schemeClr val="tx1"/>
                </a:solidFill>
                <a:latin typeface="Verdana"/>
              </a:rPr>
              <a:t>5-11 классы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 </a:t>
            </a:r>
          </a:p>
          <a:p>
            <a:pPr marL="0" lvl="0" indent="0" algn="ctr">
              <a:spcBef>
                <a:spcPts val="250"/>
              </a:spcBef>
              <a:buClr>
                <a:srgbClr val="F07F09"/>
              </a:buClr>
              <a:buSzPct val="80000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13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771 человек – </a:t>
            </a:r>
            <a:r>
              <a:rPr lang="ru-RU" sz="4000" b="1" dirty="0" smtClean="0">
                <a:solidFill>
                  <a:schemeClr val="tx1"/>
                </a:solidFill>
                <a:latin typeface="Verdana"/>
              </a:rPr>
              <a:t>банковская 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карта (</a:t>
            </a:r>
            <a:r>
              <a:rPr lang="en-US" sz="4000" b="1" dirty="0" err="1">
                <a:solidFill>
                  <a:schemeClr val="tx1"/>
                </a:solidFill>
                <a:latin typeface="Verdana"/>
              </a:rPr>
              <a:t>mastercard</a:t>
            </a:r>
            <a:r>
              <a:rPr lang="ru-RU" sz="4000" b="1" dirty="0">
                <a:solidFill>
                  <a:schemeClr val="tx1"/>
                </a:solidFill>
                <a:latin typeface="Verdana"/>
              </a:rPr>
              <a:t>)</a:t>
            </a:r>
          </a:p>
          <a:p>
            <a:pPr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657">
            <a:off x="329571" y="2850147"/>
            <a:ext cx="3689914" cy="3095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288" y="2780928"/>
            <a:ext cx="4697830" cy="313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Комплект «Школьная карта»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ребенок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     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родитель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35984"/>
            <a:ext cx="2232248" cy="1342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40968"/>
            <a:ext cx="3334395" cy="210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9120"/>
            <a:ext cx="2300932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0744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Дизайн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карты</a:t>
            </a:r>
            <a:r>
              <a:rPr lang="ru-RU" sz="3600" b="1" dirty="0">
                <a:solidFill>
                  <a:schemeClr val="tx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Verdana"/>
              </a:rPr>
              <a:t> с фотографией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2591025" cy="101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84784"/>
            <a:ext cx="2663825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888432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780928"/>
            <a:ext cx="3816350" cy="257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3534195"/>
            <a:ext cx="841375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89040"/>
            <a:ext cx="24812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771"/>
            <a:ext cx="9144000" cy="96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7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5698</TotalTime>
  <Words>239</Words>
  <Application>Microsoft Office PowerPoint</Application>
  <PresentationFormat>Экран (4:3)</PresentationFormat>
  <Paragraphs>116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Волна</vt:lpstr>
      <vt:lpstr>Презентация PowerPoint</vt:lpstr>
      <vt:lpstr>Презентация PowerPoint</vt:lpstr>
      <vt:lpstr>  Протокол совещания  Кабинета Министров РТ от 22.11.2014 года  </vt:lpstr>
      <vt:lpstr>Презентация PowerPoint</vt:lpstr>
      <vt:lpstr> Участники проекта </vt:lpstr>
      <vt:lpstr>Презентация PowerPoint</vt:lpstr>
      <vt:lpstr>Презентация PowerPoint</vt:lpstr>
      <vt:lpstr>Комплект «Школьная карта»  ребенок        родитель</vt:lpstr>
      <vt:lpstr>Дизайн карты с фотографией</vt:lpstr>
      <vt:lpstr> Направления использования </vt:lpstr>
      <vt:lpstr>Система контроля учета  доступа (СКУД)</vt:lpstr>
      <vt:lpstr>    </vt:lpstr>
      <vt:lpstr>Презентация PowerPoint</vt:lpstr>
      <vt:lpstr> Электронное образование РТ </vt:lpstr>
      <vt:lpstr>Презентация PowerPoint</vt:lpstr>
      <vt:lpstr>Дополнительные услуги  для родителей</vt:lpstr>
      <vt:lpstr>Презентация PowerPoint</vt:lpstr>
      <vt:lpstr>      Просмотр школьного меню</vt:lpstr>
      <vt:lpstr> </vt:lpstr>
      <vt:lpstr>Презентация PowerPoint</vt:lpstr>
      <vt:lpstr>Для пользователей (родителей)</vt:lpstr>
      <vt:lpstr>Дополнительные платежи</vt:lpstr>
      <vt:lpstr>  </vt:lpstr>
      <vt:lpstr>   </vt:lpstr>
      <vt:lpstr> Учреждения  дополнительного образования </vt:lpstr>
      <vt:lpstr> Система учета посещаемости УДО (33 школы)</vt:lpstr>
      <vt:lpstr>Карта без банковского приложения </vt:lpstr>
      <vt:lpstr>Автоматизированный учет  посещаемости УДО  </vt:lpstr>
      <vt:lpstr> Библиотека (перспектива)</vt:lpstr>
      <vt:lpstr>Проделанная работа</vt:lpstr>
      <vt:lpstr>Проделанная работа</vt:lpstr>
      <vt:lpstr>Сроки реализации проекта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 качества образования  через непрерывное профессиональное развитие педагога</dc:title>
  <dc:creator>Teacher</dc:creator>
  <cp:lastModifiedBy>Админ</cp:lastModifiedBy>
  <cp:revision>412</cp:revision>
  <dcterms:created xsi:type="dcterms:W3CDTF">2013-08-17T08:31:46Z</dcterms:created>
  <dcterms:modified xsi:type="dcterms:W3CDTF">2015-03-02T05:34:55Z</dcterms:modified>
</cp:coreProperties>
</file>